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444" autoAdjust="0"/>
  </p:normalViewPr>
  <p:slideViewPr>
    <p:cSldViewPr>
      <p:cViewPr varScale="1">
        <p:scale>
          <a:sx n="60" d="100"/>
          <a:sy n="60" d="100"/>
        </p:scale>
        <p:origin x="-1440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72E9F-491E-4304-9CCB-D2F6EEAABC1B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AC78A-90FD-4E51-91E2-0A10985F5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766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AC78A-90FD-4E51-91E2-0A10985F5B3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354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ИМЯ ЧИСЛИТЕЛЬНОЕ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933056"/>
            <a:ext cx="6400800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Подготовила учитель русского языка и литературы Ульянова И.Н.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5576" y="260649"/>
            <a:ext cx="734481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МУНИЦИПАЛЬНОЕ СПЕЦИАЛЬНОЕ (КОРРЕКЦИОННОЕ) БЮДЖЕТНОЕ</a:t>
            </a:r>
            <a:endParaRPr lang="ru-RU" dirty="0"/>
          </a:p>
          <a:p>
            <a:r>
              <a:rPr lang="ru-RU" b="1" dirty="0"/>
              <a:t>       ОБРАЗОВАТЕЛЬНОЕ УЧРЕЖДЕНИЕ ДЛЯ ОБУЧАЮЩИХСЯ, ВОСПИТАННИКОВ</a:t>
            </a:r>
            <a:endParaRPr lang="ru-RU" dirty="0"/>
          </a:p>
          <a:p>
            <a:r>
              <a:rPr lang="ru-RU" b="1" dirty="0"/>
              <a:t>       С ОГРАНИЧЕННЫМИ ВОЗМОЖНОСТЯМИ ЗДОРОВЬЯ « СПЕЦИАЛЬНАЯ </a:t>
            </a:r>
            <a:endParaRPr lang="ru-RU" dirty="0"/>
          </a:p>
          <a:p>
            <a:r>
              <a:rPr lang="ru-RU" b="1" dirty="0"/>
              <a:t>      (КОРРЕКЦИОННАЯ) ОБЩЕОБРАЗОВАТЕЛЬНАЯ ШКОЛА </a:t>
            </a:r>
            <a:r>
              <a:rPr lang="en-US" b="1" dirty="0"/>
              <a:t>I</a:t>
            </a:r>
            <a:r>
              <a:rPr lang="ru-RU" b="1" dirty="0"/>
              <a:t> –</a:t>
            </a:r>
            <a:r>
              <a:rPr lang="en-US" b="1" dirty="0"/>
              <a:t>II</a:t>
            </a:r>
            <a:r>
              <a:rPr lang="ru-RU" b="1" dirty="0"/>
              <a:t>  вида № 68»</a:t>
            </a:r>
            <a:endParaRPr lang="ru-RU" dirty="0"/>
          </a:p>
          <a:p>
            <a:r>
              <a:rPr lang="ru-RU" b="1" dirty="0"/>
              <a:t>      г. БРЯНСКА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25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4968552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урока: </a:t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познакомимся с именем     числительным 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частью  речи;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узнаем о количественных и порядковых числительных; 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показать 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синтаксическую  роль  числительных;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будем учиться находить 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числительные  в  предложениях,  отличать  их  от  других  частей 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речи. 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97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229600" cy="25922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Имя числительное – часть речи, которая обозначает количество предметов, число, а также порядок предметов при счете.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115616" y="4205242"/>
            <a:ext cx="1512168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i="1" dirty="0"/>
              <a:t>д</a:t>
            </a:r>
            <a:r>
              <a:rPr lang="ru-RU" sz="2000" i="1" dirty="0" smtClean="0"/>
              <a:t>ва цветка</a:t>
            </a:r>
            <a:endParaRPr lang="ru-RU" sz="2000" i="1" dirty="0"/>
          </a:p>
        </p:txBody>
      </p:sp>
      <p:pic>
        <p:nvPicPr>
          <p:cNvPr id="1034" name="Picture 10" descr="http://im0-tub-ru.yandex.net/i?id=a445fbd27419973b7e3926c10f5937c4-100-144&amp;n=2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" b="94667" l="182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654795"/>
            <a:ext cx="1944216" cy="177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6156176" y="4205242"/>
            <a:ext cx="1512168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i="1" dirty="0" smtClean="0"/>
              <a:t>три яблока</a:t>
            </a:r>
            <a:endParaRPr lang="ru-RU" sz="2000" i="1" dirty="0"/>
          </a:p>
        </p:txBody>
      </p:sp>
      <p:pic>
        <p:nvPicPr>
          <p:cNvPr id="1036" name="Picture 12" descr="Фотография 7 - Flowers - Фотоальбом - Official site of amateur photographer Maya L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654795"/>
            <a:ext cx="2223084" cy="148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93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Имена числительные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63257504"/>
              </p:ext>
            </p:extLst>
          </p:nvPr>
        </p:nvGraphicFramePr>
        <p:xfrm>
          <a:off x="899592" y="1988840"/>
          <a:ext cx="7488832" cy="3384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44416"/>
                <a:gridCol w="3744416"/>
              </a:tblGrid>
              <a:tr h="1128125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Порядковые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28125">
                <a:tc>
                  <a:txBody>
                    <a:bodyPr/>
                    <a:lstStyle/>
                    <a:p>
                      <a:pPr algn="ctr"/>
                      <a:endParaRPr lang="ru-RU" sz="3200" b="1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28125">
                <a:tc>
                  <a:txBody>
                    <a:bodyPr/>
                    <a:lstStyle/>
                    <a:p>
                      <a:pPr algn="ctr"/>
                      <a:endParaRPr lang="ru-RU" sz="2800" b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3780004"/>
              </p:ext>
            </p:extLst>
          </p:nvPr>
        </p:nvGraphicFramePr>
        <p:xfrm>
          <a:off x="923967" y="2043461"/>
          <a:ext cx="7488832" cy="3384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44416"/>
                <a:gridCol w="3744416"/>
              </a:tblGrid>
              <a:tr h="1128125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Порядковые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28125"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 smtClean="0"/>
                        <a:t>Сколько?</a:t>
                      </a:r>
                      <a:endParaRPr lang="ru-RU" sz="3200" b="1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 smtClean="0"/>
                        <a:t>Какой?</a:t>
                      </a:r>
                      <a:endParaRPr lang="ru-RU" sz="3200" b="1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28125">
                <a:tc>
                  <a:txBody>
                    <a:bodyPr/>
                    <a:lstStyle/>
                    <a:p>
                      <a:pPr algn="ctr"/>
                      <a:endParaRPr lang="ru-RU" sz="2800" b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31" y="4175720"/>
            <a:ext cx="7524750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14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Имена числительные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029827473"/>
              </p:ext>
            </p:extLst>
          </p:nvPr>
        </p:nvGraphicFramePr>
        <p:xfrm>
          <a:off x="827584" y="1700808"/>
          <a:ext cx="7488832" cy="3168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44416"/>
                <a:gridCol w="3744416"/>
              </a:tblGrid>
              <a:tr h="1128125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Порядковые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28125"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 smtClean="0"/>
                        <a:t>Сколько?</a:t>
                      </a:r>
                      <a:endParaRPr lang="ru-RU" sz="3200" b="1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 smtClean="0"/>
                        <a:t>Какой?</a:t>
                      </a:r>
                      <a:endParaRPr lang="ru-RU" sz="3200" b="1" i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12102">
                <a:tc>
                  <a:txBody>
                    <a:bodyPr/>
                    <a:lstStyle/>
                    <a:p>
                      <a:pPr algn="ctr"/>
                      <a:endParaRPr lang="ru-RU" sz="2800" b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323528" y="50851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Пять, восьмой, двое, трое, второй, два, шестой, семь, третий.</a:t>
            </a:r>
            <a:r>
              <a:rPr lang="ru-RU" sz="3600" b="1" i="1" dirty="0" smtClean="0"/>
              <a:t> </a:t>
            </a:r>
            <a:endParaRPr 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231277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247" y="332656"/>
            <a:ext cx="8579296" cy="93610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могут обозначать и другие части речи.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232204"/>
              </p:ext>
            </p:extLst>
          </p:nvPr>
        </p:nvGraphicFramePr>
        <p:xfrm>
          <a:off x="683568" y="1628800"/>
          <a:ext cx="7776864" cy="4812420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3888432"/>
                <a:gridCol w="3888432"/>
              </a:tblGrid>
              <a:tr h="1512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Имя существительное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effectLst/>
                        </a:rPr>
                        <a:t>кто? что?</a:t>
                      </a:r>
                      <a:endParaRPr lang="ru-RU" sz="1000" i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Дружная </a:t>
                      </a:r>
                      <a:r>
                        <a:rPr lang="ru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семерка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тройка </a:t>
                      </a:r>
                      <a:r>
                        <a:rPr lang="ru-RU" sz="2000" dirty="0">
                          <a:effectLst/>
                        </a:rPr>
                        <a:t>лошадей.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Имя числительной?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effectLst/>
                        </a:rPr>
                        <a:t>сколько? какой?</a:t>
                      </a:r>
                      <a:endParaRPr lang="ru-RU" sz="1000" i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</a:rPr>
                        <a:t>Два</a:t>
                      </a:r>
                      <a:r>
                        <a:rPr lang="ru-RU" sz="2000" dirty="0">
                          <a:effectLst/>
                        </a:rPr>
                        <a:t> друга, </a:t>
                      </a: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</a:rPr>
                        <a:t>пять</a:t>
                      </a:r>
                      <a:r>
                        <a:rPr lang="ru-RU" sz="2000" dirty="0">
                          <a:effectLst/>
                        </a:rPr>
                        <a:t> книг, </a:t>
                      </a: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</a:rPr>
                        <a:t>сто</a:t>
                      </a:r>
                      <a:r>
                        <a:rPr lang="ru-RU" sz="2000" dirty="0">
                          <a:effectLst/>
                        </a:rPr>
                        <a:t> дней, </a:t>
                      </a: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</a:rPr>
                        <a:t>третий</a:t>
                      </a:r>
                      <a:r>
                        <a:rPr lang="ru-RU" sz="2000" dirty="0">
                          <a:effectLst/>
                        </a:rPr>
                        <a:t> год, </a:t>
                      </a:r>
                      <a:r>
                        <a:rPr lang="ru-RU" sz="2000" dirty="0">
                          <a:solidFill>
                            <a:srgbClr val="0070C0"/>
                          </a:solidFill>
                          <a:effectLst/>
                        </a:rPr>
                        <a:t>шестой</a:t>
                      </a:r>
                      <a:r>
                        <a:rPr lang="ru-RU" sz="2000" dirty="0">
                          <a:effectLst/>
                        </a:rPr>
                        <a:t> класс.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 anchor="ctr"/>
                </a:tc>
              </a:tr>
              <a:tr h="1656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Имя прилагательное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effectLst/>
                        </a:rPr>
                        <a:t>какой? какая? какое?</a:t>
                      </a:r>
                      <a:endParaRPr lang="ru-RU" sz="1000" i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Семидневный</a:t>
                      </a:r>
                      <a:r>
                        <a:rPr lang="ru-RU" sz="2000" dirty="0">
                          <a:effectLst/>
                        </a:rPr>
                        <a:t> поход, </a:t>
                      </a:r>
                      <a:r>
                        <a:rPr lang="ru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двойная</a:t>
                      </a:r>
                      <a:r>
                        <a:rPr lang="ru-RU" sz="2000" dirty="0">
                          <a:effectLst/>
                        </a:rPr>
                        <a:t> порция, </a:t>
                      </a:r>
                      <a:r>
                        <a:rPr lang="ru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сотый</a:t>
                      </a:r>
                      <a:r>
                        <a:rPr lang="ru-RU" sz="2000" dirty="0">
                          <a:effectLst/>
                        </a:rPr>
                        <a:t> автомобиль.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44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Глагол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effectLst/>
                        </a:rPr>
                        <a:t>что делать? что делать?</a:t>
                      </a:r>
                      <a:endParaRPr lang="ru-RU" sz="1000" i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Удвоить</a:t>
                      </a:r>
                      <a:r>
                        <a:rPr lang="ru-RU" sz="2000" dirty="0">
                          <a:effectLst/>
                        </a:rPr>
                        <a:t> усилия, </a:t>
                      </a:r>
                      <a:r>
                        <a:rPr lang="ru-RU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утроить</a:t>
                      </a:r>
                      <a:r>
                        <a:rPr lang="ru-RU" sz="2000" dirty="0">
                          <a:effectLst/>
                        </a:rPr>
                        <a:t> энергию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24" marR="6192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Прямая соединительная линия 4"/>
          <p:cNvCxnSpPr>
            <a:endCxn id="3" idx="2"/>
          </p:cNvCxnSpPr>
          <p:nvPr/>
        </p:nvCxnSpPr>
        <p:spPr>
          <a:xfrm>
            <a:off x="4572000" y="1628800"/>
            <a:ext cx="0" cy="48124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05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Подведение итогов: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l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числительное?</a:t>
            </a:r>
          </a:p>
          <a:p>
            <a:pPr marL="457200" indent="-457200" algn="l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какие вопросы отвечают числительные?</a:t>
            </a:r>
          </a:p>
          <a:p>
            <a:pPr marL="457200" indent="-457200" algn="l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ли слова со значением количества являются числительными?</a:t>
            </a:r>
          </a:p>
          <a:p>
            <a:pPr marL="457200" indent="-457200" algn="l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разряды имени числительного вы узнали?</a:t>
            </a:r>
          </a:p>
          <a:p>
            <a:pPr marL="457200" indent="-457200" algn="l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Какими членами предложения могут быть числительные?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23528" y="11247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191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92</TotalTime>
  <Words>204</Words>
  <Application>Microsoft Office PowerPoint</Application>
  <PresentationFormat>Экран (4:3)</PresentationFormat>
  <Paragraphs>47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ИМЯ ЧИСЛИТЕЛЬНОЕ</vt:lpstr>
      <vt:lpstr>Цели урока:    - познакомимся с именем     числительным  как частью  речи; - узнаем о количественных и порядковых числительных;    - показать  синтаксическую  роль  числительных;   - будем учиться находить  числительные  в  предложениях,  отличать  их  от  других  частей  речи.   </vt:lpstr>
      <vt:lpstr>Имя числительное – часть речи, которая обозначает количество предметов, число, а также порядок предметов при счете.</vt:lpstr>
      <vt:lpstr>Имена числительные</vt:lpstr>
      <vt:lpstr>Имена числительные</vt:lpstr>
      <vt:lpstr>Количество могут обозначать и другие части речи.</vt:lpstr>
      <vt:lpstr>Подведение итогов: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ИМЯ ЧИСЛИТЕЛЬНОЕ</dc:title>
  <dc:creator>наталья</dc:creator>
  <cp:lastModifiedBy>наталья</cp:lastModifiedBy>
  <cp:revision>10</cp:revision>
  <dcterms:created xsi:type="dcterms:W3CDTF">2014-11-11T14:44:14Z</dcterms:created>
  <dcterms:modified xsi:type="dcterms:W3CDTF">2014-11-11T17:28:17Z</dcterms:modified>
</cp:coreProperties>
</file>